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32"/>
  </p:notesMasterIdLst>
  <p:sldIdLst>
    <p:sldId id="464" r:id="rId2"/>
    <p:sldId id="465" r:id="rId3"/>
    <p:sldId id="469" r:id="rId4"/>
    <p:sldId id="470" r:id="rId5"/>
    <p:sldId id="482" r:id="rId6"/>
    <p:sldId id="492" r:id="rId7"/>
    <p:sldId id="471" r:id="rId8"/>
    <p:sldId id="493" r:id="rId9"/>
    <p:sldId id="483" r:id="rId10"/>
    <p:sldId id="472" r:id="rId11"/>
    <p:sldId id="484" r:id="rId12"/>
    <p:sldId id="473" r:id="rId13"/>
    <p:sldId id="485" r:id="rId14"/>
    <p:sldId id="474" r:id="rId15"/>
    <p:sldId id="489" r:id="rId16"/>
    <p:sldId id="494" r:id="rId17"/>
    <p:sldId id="495" r:id="rId18"/>
    <p:sldId id="475" r:id="rId19"/>
    <p:sldId id="490" r:id="rId20"/>
    <p:sldId id="476" r:id="rId21"/>
    <p:sldId id="491" r:id="rId22"/>
    <p:sldId id="477" r:id="rId23"/>
    <p:sldId id="496" r:id="rId24"/>
    <p:sldId id="497" r:id="rId25"/>
    <p:sldId id="498" r:id="rId26"/>
    <p:sldId id="486" r:id="rId27"/>
    <p:sldId id="478" r:id="rId28"/>
    <p:sldId id="499" r:id="rId29"/>
    <p:sldId id="488" r:id="rId30"/>
    <p:sldId id="47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4.4.2021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4.4.2021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Solutions/S0804-Tunnel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Solutions/S0805-Tunnel-II-straigh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Solutions/S0805-Tunnel-II-crossed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Solutions/S0807-Infinite-tunnel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hogho.github.io/vrarxr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g.wikipedia.org/wiki/&#1060;&#1080;&#1075;&#1091;&#1088;&#1072;_&#1085;&#1072;_&#1051;&#1080;&#1089;&#1072;&#1078;&#1091;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Solutions/S0809-Rollercoaster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Solutions/S0810-In-rollercoaster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Solutions/S0802-Depth-material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olutions/S0802-Depth-material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olutions/S0803-Anaglyph-color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№08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Тунел</a:t>
                </a:r>
              </a:p>
              <a:p>
                <a:pPr lvl="1"/>
                <a:r>
                  <a:rPr lang="bg-BG" dirty="0"/>
                  <a:t>За видим </a:t>
                </a:r>
                <a:r>
                  <a:rPr lang="bg-BG" dirty="0" err="1"/>
                  <a:t>анаглифен</a:t>
                </a:r>
                <a:r>
                  <a:rPr lang="bg-BG" dirty="0"/>
                  <a:t> ефект, използваме нашата версия </a:t>
                </a:r>
                <a:r>
                  <a:rPr lang="en-US" dirty="0">
                    <a:solidFill>
                      <a:srgbClr val="FF388C"/>
                    </a:solidFill>
                  </a:rPr>
                  <a:t>vaxAnaglyphEffect.js</a:t>
                </a:r>
              </a:p>
              <a:p>
                <a:pPr lvl="1"/>
                <a:r>
                  <a:rPr lang="bg-BG" dirty="0"/>
                  <a:t>Всяка четириъгълна рамки е тор, разположен с отместване</a:t>
                </a:r>
                <a:r>
                  <a:rPr lang="en-US" dirty="0"/>
                  <a:t> </a:t>
                </a:r>
                <a:r>
                  <a:rPr lang="bg-BG" dirty="0"/>
                  <a:t>по оста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117C78-1771-4B9D-8AF5-81905E233B24}"/>
              </a:ext>
            </a:extLst>
          </p:cNvPr>
          <p:cNvCxnSpPr>
            <a:cxnSpLocks/>
          </p:cNvCxnSpPr>
          <p:nvPr/>
        </p:nvCxnSpPr>
        <p:spPr>
          <a:xfrm flipV="1">
            <a:off x="2286000" y="4952997"/>
            <a:ext cx="5410200" cy="184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9F3556-D786-44FE-8342-46A560D1EA79}"/>
              </a:ext>
            </a:extLst>
          </p:cNvPr>
          <p:cNvSpPr/>
          <p:nvPr/>
        </p:nvSpPr>
        <p:spPr>
          <a:xfrm>
            <a:off x="7206943" y="4537248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4DE02A7-B702-4883-8E2D-87744BCA6428}"/>
              </a:ext>
            </a:extLst>
          </p:cNvPr>
          <p:cNvSpPr/>
          <p:nvPr/>
        </p:nvSpPr>
        <p:spPr>
          <a:xfrm>
            <a:off x="6151690" y="4514273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C052206-9339-4442-A3FA-4D517C6F6579}"/>
              </a:ext>
            </a:extLst>
          </p:cNvPr>
          <p:cNvSpPr/>
          <p:nvPr/>
        </p:nvSpPr>
        <p:spPr>
          <a:xfrm>
            <a:off x="4610386" y="4514273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8FED7FF-E8A1-44E2-BE01-9A87457B220C}"/>
              </a:ext>
            </a:extLst>
          </p:cNvPr>
          <p:cNvSpPr/>
          <p:nvPr/>
        </p:nvSpPr>
        <p:spPr>
          <a:xfrm>
            <a:off x="3839735" y="4514273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2FFC0A1-3EBE-4A1C-BAD9-4ED41B8D2EA3}"/>
              </a:ext>
            </a:extLst>
          </p:cNvPr>
          <p:cNvSpPr/>
          <p:nvPr/>
        </p:nvSpPr>
        <p:spPr>
          <a:xfrm>
            <a:off x="3069084" y="4514273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867B300-CFFC-48DD-9D9C-DF72F03D1E6B}"/>
              </a:ext>
            </a:extLst>
          </p:cNvPr>
          <p:cNvSpPr/>
          <p:nvPr/>
        </p:nvSpPr>
        <p:spPr>
          <a:xfrm>
            <a:off x="2298433" y="4495800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E46FFE6-1AA7-465C-9E10-D34E971FC290}"/>
              </a:ext>
            </a:extLst>
          </p:cNvPr>
          <p:cNvSpPr/>
          <p:nvPr/>
        </p:nvSpPr>
        <p:spPr>
          <a:xfrm>
            <a:off x="5381037" y="4514273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08387E-D230-4AB4-964C-01D4B9FF049D}"/>
              </a:ext>
            </a:extLst>
          </p:cNvPr>
          <p:cNvGrpSpPr/>
          <p:nvPr/>
        </p:nvGrpSpPr>
        <p:grpSpPr>
          <a:xfrm>
            <a:off x="2052121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93E83C82-9BDF-4374-AF84-5428E50723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−150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93E83C82-9BDF-4374-AF84-5428E5072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43151A-C628-40B8-8377-10A8F4A3F39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07C601-FA1F-415C-8892-95C5541D5798}"/>
              </a:ext>
            </a:extLst>
          </p:cNvPr>
          <p:cNvGrpSpPr/>
          <p:nvPr/>
        </p:nvGrpSpPr>
        <p:grpSpPr>
          <a:xfrm>
            <a:off x="2824103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31E0BD96-56BF-464E-8B9A-47B805D151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−136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31E0BD96-56BF-464E-8B9A-47B805D15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74F03E-9FAF-486F-817E-CE33178E564F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26A56F-BE37-46ED-8264-C69105B047DA}"/>
              </a:ext>
            </a:extLst>
          </p:cNvPr>
          <p:cNvGrpSpPr/>
          <p:nvPr/>
        </p:nvGrpSpPr>
        <p:grpSpPr>
          <a:xfrm>
            <a:off x="3596085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02C2A8D-45D1-48D9-BB28-9F7A97B41D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−122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02C2A8D-45D1-48D9-BB28-9F7A97B41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2C2CD2-698C-4921-AC33-B50E7287B044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71D46-B22F-4432-BD78-085F2580E2FB}"/>
              </a:ext>
            </a:extLst>
          </p:cNvPr>
          <p:cNvGrpSpPr/>
          <p:nvPr/>
        </p:nvGrpSpPr>
        <p:grpSpPr>
          <a:xfrm>
            <a:off x="4368067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E394CF65-2583-49C6-BFF3-D108B4A709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−108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E394CF65-2583-49C6-BFF3-D108B4A7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03668-445D-40B1-8C18-CECE8C02A11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1808F5-AFE8-4E01-85BC-1F82F47F086C}"/>
              </a:ext>
            </a:extLst>
          </p:cNvPr>
          <p:cNvGrpSpPr/>
          <p:nvPr/>
        </p:nvGrpSpPr>
        <p:grpSpPr>
          <a:xfrm>
            <a:off x="5140049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27CF3CB3-3BE3-4F9A-913A-FA283635B2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−94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27CF3CB3-3BE3-4F9A-913A-FA283635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C56FA6-CE36-49A5-BC82-63BBD10C2723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6ADF9E-6C29-4C43-BB7F-499550E0406F}"/>
              </a:ext>
            </a:extLst>
          </p:cNvPr>
          <p:cNvGrpSpPr/>
          <p:nvPr/>
        </p:nvGrpSpPr>
        <p:grpSpPr>
          <a:xfrm>
            <a:off x="5912031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E27CD1F6-DF06-4983-96E5-88A761B754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−80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E27CD1F6-DF06-4983-96E5-88A761B75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538709E-AFE9-48AB-AF1E-80E18E743A8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F286DE-56E1-47FC-B982-426B97106380}"/>
              </a:ext>
            </a:extLst>
          </p:cNvPr>
          <p:cNvGrpSpPr/>
          <p:nvPr/>
        </p:nvGrpSpPr>
        <p:grpSpPr>
          <a:xfrm>
            <a:off x="6684014" y="5404618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1CAD8A9-E833-4BBE-A45A-3CDDACD12A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1CAD8A9-E833-4BBE-A45A-3CDDACD12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DE5A40-108B-4FD7-9485-CCD8543E070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235DF-11F8-4E0B-9282-A0DB14461117}"/>
              </a:ext>
            </a:extLst>
          </p:cNvPr>
          <p:cNvSpPr txBox="1"/>
          <p:nvPr/>
        </p:nvSpPr>
        <p:spPr>
          <a:xfrm>
            <a:off x="7421420" y="4248125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ln>
                  <a:solidFill>
                    <a:schemeClr val="bg1"/>
                  </a:solidFill>
                </a:ln>
                <a:sym typeface="Webdings"/>
              </a:rPr>
              <a:t></a:t>
            </a:r>
            <a:endParaRPr lang="bg-BG" sz="66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Променено положение на светлината, за да огрява добре тунела</a:t>
            </a:r>
          </a:p>
          <a:p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0ED4A5ED-C56A-464C-BC2C-1BB395ECB1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49775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47231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Тунел </a:t>
                </a:r>
                <a:r>
                  <a:rPr lang="en-US" dirty="0"/>
                  <a:t>II</a:t>
                </a:r>
                <a:endParaRPr lang="bg-BG" dirty="0"/>
              </a:p>
              <a:p>
                <a:pPr lvl="1"/>
                <a:r>
                  <a:rPr lang="bg-BG" dirty="0"/>
                  <a:t>Почти идентичен код като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този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Сменена е библиотеката да е </a:t>
                </a:r>
                <a:r>
                  <a:rPr lang="en-US" dirty="0">
                    <a:solidFill>
                      <a:srgbClr val="FF388C"/>
                    </a:solidFill>
                  </a:rPr>
                  <a:t>StereoEffect.js</a:t>
                </a:r>
                <a:r>
                  <a:rPr lang="bg-BG" dirty="0"/>
                  <a:t>, а инициализирането да е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vaxInitParallax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право гледане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параметърът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кръстосано гледане параметърът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Тунел за право гледане (вляво) и за кръстосано гледане (вдясно)</a:t>
            </a:r>
          </a:p>
          <a:p>
            <a:pPr lvl="1"/>
            <a:endParaRPr lang="bg-BG" dirty="0"/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7654C1C9-3E83-480D-82C6-62686AC77D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37" y="2133600"/>
            <a:ext cx="3657600" cy="1985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32296B83-7D91-452B-897A-673684E64B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21336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61D0993-1BC2-43D8-B869-BDB7692C37E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Дрон</a:t>
                </a:r>
                <a:r>
                  <a:rPr lang="bg-BG" dirty="0"/>
                  <a:t> над град</a:t>
                </a:r>
              </a:p>
              <a:p>
                <a:pPr lvl="1"/>
                <a:r>
                  <a:rPr lang="bg-BG" dirty="0"/>
                  <a:t>Градът е квадратна мрежа от високи паралелепипеди</a:t>
                </a:r>
              </a:p>
              <a:p>
                <a:pPr lvl="1"/>
                <a:r>
                  <a:rPr lang="bg-BG" dirty="0"/>
                  <a:t>Камерата </a:t>
                </a:r>
                <a:r>
                  <a:rPr lang="bg-BG" dirty="0" err="1"/>
                  <a:t>осцилира</a:t>
                </a:r>
                <a:r>
                  <a:rPr lang="bg-BG" dirty="0"/>
                  <a:t> над града, като гледа право надолу (към </a:t>
                </a:r>
                <a:r>
                  <a:rPr lang="en-US" dirty="0">
                    <a:solidFill>
                      <a:srgbClr val="FF388C"/>
                    </a:solidFill>
                  </a:rPr>
                  <a:t>target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 err="1"/>
                  <a:t>Паралаксът</a:t>
                </a:r>
                <a:r>
                  <a:rPr lang="bg-BG" dirty="0"/>
                  <a:t> се променя през </a:t>
                </a:r>
                <a:r>
                  <a:rPr lang="en-US" dirty="0" err="1">
                    <a:solidFill>
                      <a:srgbClr val="FF388C"/>
                    </a:solidFill>
                  </a:rPr>
                  <a:t>dat.gui</a:t>
                </a:r>
                <a:r>
                  <a:rPr lang="en-US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като включва 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[−3,3]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61D0993-1BC2-43D8-B869-BDB7692C3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положителен </a:t>
            </a:r>
            <a:r>
              <a:rPr lang="bg-BG" dirty="0" err="1"/>
              <a:t>паралакс</a:t>
            </a:r>
            <a:r>
              <a:rPr lang="bg-BG" dirty="0"/>
              <a:t> образът е за право гледане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59D3E55-3E24-44B0-A2F7-3D1329D972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736" y="2073582"/>
            <a:ext cx="7315196" cy="39700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B84ECB-7E5E-4F6C-94DA-0F3CDB3BA3F9}"/>
              </a:ext>
            </a:extLst>
          </p:cNvPr>
          <p:cNvGrpSpPr/>
          <p:nvPr/>
        </p:nvGrpSpPr>
        <p:grpSpPr>
          <a:xfrm>
            <a:off x="5492496" y="1456944"/>
            <a:ext cx="2572329" cy="1028436"/>
            <a:chOff x="-424065" y="6690471"/>
            <a:chExt cx="2572329" cy="102843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D520AD9A-BF15-4731-B140-194EC224866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424065" y="6690471"/>
              <a:ext cx="2572327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Положителен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940072-12E5-4D3F-88A8-888307656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2" y="6690472"/>
              <a:ext cx="2" cy="102843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отрицателен </a:t>
            </a:r>
            <a:r>
              <a:rPr lang="bg-BG" dirty="0" err="1"/>
              <a:t>паралакс</a:t>
            </a:r>
            <a:r>
              <a:rPr lang="bg-BG" dirty="0"/>
              <a:t> образът е за кръстосано гледане</a:t>
            </a:r>
          </a:p>
          <a:p>
            <a:pPr lvl="1"/>
            <a:endParaRPr lang="bg-BG" dirty="0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DBC37E78-EA19-4367-82D2-A73351D1FA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596698"/>
            <a:ext cx="7315192" cy="39700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E03920-0EFC-447A-9B8A-E3C4F9D2FDE7}"/>
              </a:ext>
            </a:extLst>
          </p:cNvPr>
          <p:cNvGrpSpPr/>
          <p:nvPr/>
        </p:nvGrpSpPr>
        <p:grpSpPr>
          <a:xfrm>
            <a:off x="5596128" y="1066800"/>
            <a:ext cx="2467684" cy="914400"/>
            <a:chOff x="-319420" y="6690471"/>
            <a:chExt cx="2467684" cy="9144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049419CD-657B-4D01-9226-16E91A53D00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19420" y="6690471"/>
              <a:ext cx="2467683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Отрицателен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1127AA-0106-47AB-ACC1-25F9A32B3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3" y="6690473"/>
              <a:ext cx="1" cy="9143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0726825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нулев </a:t>
            </a:r>
            <a:r>
              <a:rPr lang="bg-BG" dirty="0" err="1"/>
              <a:t>паралакс</a:t>
            </a:r>
            <a:r>
              <a:rPr lang="bg-BG" dirty="0"/>
              <a:t> двете камери са на едно и също място и генерират един и същ образ</a:t>
            </a:r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AF2C2B4-AF16-436F-B414-FD95A4B41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98" y="1443989"/>
            <a:ext cx="7315201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B7FC51-8A28-4930-9116-D0CE6FBE2D48}"/>
              </a:ext>
            </a:extLst>
          </p:cNvPr>
          <p:cNvGrpSpPr/>
          <p:nvPr/>
        </p:nvGrpSpPr>
        <p:grpSpPr>
          <a:xfrm>
            <a:off x="6181344" y="1895856"/>
            <a:ext cx="1841097" cy="4416240"/>
            <a:chOff x="317887" y="2647700"/>
            <a:chExt cx="1841097" cy="4416240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5F9D3026-6EEA-4722-B4AB-718841DE43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7" y="6690471"/>
              <a:ext cx="1830376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Нулев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FF5B95-046C-4446-978D-56811AC56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8984" y="2647700"/>
              <a:ext cx="0" cy="441624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87171766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Безкраен тунел</a:t>
                </a:r>
              </a:p>
              <a:p>
                <a:pPr lvl="1"/>
                <a:r>
                  <a:rPr lang="bg-BG" dirty="0"/>
                  <a:t>Не може реално да го направим безкраен</a:t>
                </a:r>
              </a:p>
              <a:p>
                <a:pPr lvl="1"/>
                <a:r>
                  <a:rPr lang="bg-BG" dirty="0"/>
                  <a:t>Създаваме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пръстена</a:t>
                </a:r>
              </a:p>
              <a:p>
                <a:pPr lvl="1"/>
                <a:r>
                  <a:rPr lang="bg-BG" dirty="0"/>
                  <a:t>Те се движат непрекъснато към нас</a:t>
                </a:r>
              </a:p>
              <a:p>
                <a:pPr lvl="1"/>
                <a:r>
                  <a:rPr lang="bg-BG" dirty="0"/>
                  <a:t>Когато пръстен ни задмине, той се нарежда отново откъм далечния край на тунела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Пръстените в далечината са нагъсто и не се вижда добавянето на нов пръстен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92A95F3-8FCA-43D9-9B2F-0E5DBB3D32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на </a:t>
            </a:r>
            <a:r>
              <a:rPr lang="en-US" dirty="0"/>
              <a:t>Z-</a:t>
            </a:r>
            <a:r>
              <a:rPr lang="bg-BG" dirty="0"/>
              <a:t>буфер</a:t>
            </a:r>
          </a:p>
          <a:p>
            <a:pPr lvl="1"/>
            <a:r>
              <a:rPr lang="bg-BG" dirty="0"/>
              <a:t>При равномерно разпределени обекти всяка стойност на  </a:t>
            </a:r>
            <a:r>
              <a:rPr lang="en-US" dirty="0"/>
              <a:t>Z-</a:t>
            </a:r>
            <a:r>
              <a:rPr lang="bg-BG" dirty="0"/>
              <a:t>буфера отговаря на еднаква по размер зона от дълбочината</a:t>
            </a:r>
          </a:p>
        </p:txBody>
      </p:sp>
      <p:sp>
        <p:nvSpPr>
          <p:cNvPr id="4" name="Rectangle 3"/>
          <p:cNvSpPr/>
          <p:nvPr/>
        </p:nvSpPr>
        <p:spPr>
          <a:xfrm>
            <a:off x="6459070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0846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2623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14400" y="4648200"/>
            <a:ext cx="1418477" cy="1143000"/>
            <a:chOff x="1101824" y="6193915"/>
            <a:chExt cx="1418477" cy="1143000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 flipH="1">
              <a:off x="1101824" y="6690471"/>
              <a:ext cx="1418477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Минимална дълбочина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101824" y="6193915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93086" y="4648200"/>
            <a:ext cx="1527549" cy="1143000"/>
            <a:chOff x="1101823" y="6211844"/>
            <a:chExt cx="1527549" cy="1143000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 flipH="1">
              <a:off x="1101823" y="6690471"/>
              <a:ext cx="1527549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Максимална дълбочина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629366" y="6211844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Смартфон</a:t>
            </a:r>
          </a:p>
          <a:p>
            <a:pPr lvl="1"/>
            <a:r>
              <a:rPr lang="bg-BG" dirty="0"/>
              <a:t>Стерео очилата използват право гледане, т.е. трябва да се заложи положителен </a:t>
            </a:r>
            <a:r>
              <a:rPr lang="bg-BG" dirty="0" err="1"/>
              <a:t>паралакс</a:t>
            </a:r>
            <a:endParaRPr lang="bg-BG" dirty="0"/>
          </a:p>
          <a:p>
            <a:pPr lvl="1"/>
            <a:r>
              <a:rPr lang="bg-BG" dirty="0"/>
              <a:t>За да се гледа през смартфон, примерът трябва да е достъпен онлайн</a:t>
            </a:r>
          </a:p>
          <a:p>
            <a:pPr lvl="1"/>
            <a:r>
              <a:rPr lang="bg-BG" dirty="0"/>
              <a:t>Ако нямате собствено място, можете да ползвате </a:t>
            </a:r>
            <a:r>
              <a:rPr lang="en-US" dirty="0"/>
              <a:t>GitHub (</a:t>
            </a:r>
            <a:r>
              <a:rPr lang="bg-BG" dirty="0"/>
              <a:t>разучаването му е част от усилията по задачата)</a:t>
            </a:r>
          </a:p>
        </p:txBody>
      </p:sp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Пробно е качено тук: </a:t>
            </a:r>
            <a:r>
              <a:rPr lang="en-US" dirty="0">
                <a:hlinkClick r:id="rId2"/>
              </a:rPr>
              <a:t>lhogho.github.io/vrarxr/</a:t>
            </a:r>
            <a:endParaRPr lang="bg-BG" dirty="0"/>
          </a:p>
          <a:p>
            <a:pPr lvl="2"/>
            <a:r>
              <a:rPr lang="bg-BG" dirty="0"/>
              <a:t>(не е сигурно дали все още линкът е действащ)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2224A-9084-4CCB-8110-E6D5A830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78617"/>
            <a:ext cx="7315200" cy="3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Скоростно влакче</a:t>
                </a:r>
              </a:p>
              <a:p>
                <a:pPr lvl="1"/>
                <a:r>
                  <a:rPr lang="bg-BG" dirty="0"/>
                  <a:t>Разделяме задачата на подзадачи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№1</m:t>
                    </m:r>
                  </m:oMath>
                </a14:m>
                <a:r>
                  <a:rPr lang="bg-BG" dirty="0"/>
                  <a:t> – тунел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№2</m:t>
                    </m:r>
                  </m:oMath>
                </a14:m>
                <a:r>
                  <a:rPr lang="bg-BG" dirty="0"/>
                  <a:t> – подпори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№3</m:t>
                    </m:r>
                  </m:oMath>
                </a14:m>
                <a:r>
                  <a:rPr lang="bg-BG" dirty="0"/>
                  <a:t> – движение в тунела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4F2E-48F5-4182-8113-DAEC260AB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Тунел</a:t>
            </a:r>
          </a:p>
          <a:p>
            <a:pPr lvl="1"/>
            <a:r>
              <a:rPr lang="bg-BG" dirty="0"/>
              <a:t>Започваме от кръгов тунел</a:t>
            </a:r>
          </a:p>
          <a:p>
            <a:pPr lvl="1"/>
            <a:r>
              <a:rPr lang="bg-BG" dirty="0"/>
              <a:t>Преобразуваме го в крива на </a:t>
            </a:r>
            <a:r>
              <a:rPr lang="bg-BG" dirty="0" err="1"/>
              <a:t>Лисажу</a:t>
            </a:r>
            <a:endParaRPr lang="bg-BG" dirty="0"/>
          </a:p>
          <a:p>
            <a:pPr lvl="2"/>
            <a:r>
              <a:rPr lang="en-US" dirty="0"/>
              <a:t>[ </a:t>
            </a:r>
            <a:r>
              <a:rPr lang="en-US" dirty="0">
                <a:hlinkClick r:id="rId2"/>
              </a:rPr>
              <a:t>bg.wikipedia.org/wiki/</a:t>
            </a:r>
            <a:r>
              <a:rPr lang="bg-BG" dirty="0" err="1">
                <a:hlinkClick r:id="rId2"/>
              </a:rPr>
              <a:t>Фигура_на_Лисажу</a:t>
            </a:r>
            <a:r>
              <a:rPr lang="en-US" dirty="0"/>
              <a:t> ]</a:t>
            </a:r>
          </a:p>
          <a:p>
            <a:pPr lvl="1"/>
            <a:r>
              <a:rPr lang="bg-BG" dirty="0"/>
              <a:t>Накъдряме кривата по вертикала по синусоида със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/>
              <a:t> „хълмчета“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Забележка: изборът на коефициенти е с налучкване, за да няма </a:t>
            </a:r>
            <a:r>
              <a:rPr lang="bg-BG" dirty="0" err="1"/>
              <a:t>самопресичане</a:t>
            </a:r>
            <a:endParaRPr lang="bg-BG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4C7DD82-2BC2-438D-8C2F-5A8E1EBD66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56184"/>
                  </p:ext>
                </p:extLst>
              </p:nvPr>
            </p:nvGraphicFramePr>
            <p:xfrm>
              <a:off x="571500" y="3429000"/>
              <a:ext cx="8001000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67000">
                      <a:extLst>
                        <a:ext uri="{9D8B030D-6E8A-4147-A177-3AD203B41FA5}">
                          <a16:colId xmlns:a16="http://schemas.microsoft.com/office/drawing/2014/main" val="3845352311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2678178860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000547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bg-BG" sz="2400" b="0" dirty="0">
                            <a:solidFill>
                              <a:srgbClr val="FF388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bg-BG" sz="2400" b="0" dirty="0">
                            <a:solidFill>
                              <a:srgbClr val="FF388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=55+20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  <m:oMath xmlns:m="http://schemas.openxmlformats.org/officeDocument/2006/math"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>
                                        <a:solidFill>
                                          <a:srgbClr val="FF38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bg-BG" sz="2400" b="0" dirty="0">
                            <a:solidFill>
                              <a:srgbClr val="FF388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55781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4C7DD82-2BC2-438D-8C2F-5A8E1EBD66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56184"/>
                  </p:ext>
                </p:extLst>
              </p:nvPr>
            </p:nvGraphicFramePr>
            <p:xfrm>
              <a:off x="571500" y="3429000"/>
              <a:ext cx="8001000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67000">
                      <a:extLst>
                        <a:ext uri="{9D8B030D-6E8A-4147-A177-3AD203B41FA5}">
                          <a16:colId xmlns:a16="http://schemas.microsoft.com/office/drawing/2014/main" val="3845352311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2678178860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000547489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55781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5878531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E03CE0-FCD2-4A02-9D87-9F170E7888AB}"/>
              </a:ext>
            </a:extLst>
          </p:cNvPr>
          <p:cNvSpPr/>
          <p:nvPr/>
        </p:nvSpPr>
        <p:spPr>
          <a:xfrm>
            <a:off x="5181600" y="2340148"/>
            <a:ext cx="1981200" cy="1241251"/>
          </a:xfrm>
          <a:prstGeom prst="roundRect">
            <a:avLst>
              <a:gd name="adj" fmla="val 10714"/>
            </a:avLst>
          </a:prstGeom>
          <a:noFill/>
          <a:ln w="3175">
            <a:solidFill>
              <a:srgbClr val="FF388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BF7574-CDDB-47AA-A70E-3BB568D6FFA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 с кривата</a:t>
                </a:r>
              </a:p>
              <a:p>
                <a:pPr lvl="1"/>
                <a:r>
                  <a:rPr lang="bg-BG" dirty="0"/>
                  <a:t>Прекалено правилна е, понеже и по трите измерения е все синусоида</a:t>
                </a:r>
              </a:p>
              <a:p>
                <a:pPr lvl="1"/>
                <a:r>
                  <a:rPr lang="bg-BG" dirty="0"/>
                  <a:t>Разнообразяваме я с втора синусоида</a:t>
                </a:r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        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  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bg-BG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=55+20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        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  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BF7574-CDDB-47AA-A70E-3BB568D6F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2FE6F5-EDE3-4EE1-8880-44332DBFBA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927" y="4442460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170C8-160D-40E0-8041-5759243F9A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129" y="4442460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DBCFE-2213-4C01-AFD9-0E71B9BB34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331" y="4432185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D0C5C5-6C85-4415-AA60-2AB1370C86FE}"/>
                  </a:ext>
                </a:extLst>
              </p:cNvPr>
              <p:cNvSpPr txBox="1"/>
              <p:nvPr/>
            </p:nvSpPr>
            <p:spPr>
              <a:xfrm>
                <a:off x="895927" y="4071967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D0C5C5-6C85-4415-AA60-2AB1370C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27" y="4071967"/>
                <a:ext cx="2456732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A05774-E068-47B6-AFE9-94C46352A686}"/>
                  </a:ext>
                </a:extLst>
              </p:cNvPr>
              <p:cNvSpPr txBox="1"/>
              <p:nvPr/>
            </p:nvSpPr>
            <p:spPr>
              <a:xfrm>
                <a:off x="3513893" y="4071967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A05774-E068-47B6-AFE9-94C46352A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93" y="4071967"/>
                <a:ext cx="2456732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7CAB-285D-4ACD-B9A3-71378264BF77}"/>
                  </a:ext>
                </a:extLst>
              </p:cNvPr>
              <p:cNvSpPr txBox="1"/>
              <p:nvPr/>
            </p:nvSpPr>
            <p:spPr>
              <a:xfrm>
                <a:off x="6150331" y="4071967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7CAB-285D-4ACD-B9A3-71378264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331" y="4071967"/>
                <a:ext cx="2456732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5C86B84-9A77-45BE-82D4-CE8DB5A58266}"/>
              </a:ext>
            </a:extLst>
          </p:cNvPr>
          <p:cNvGrpSpPr/>
          <p:nvPr/>
        </p:nvGrpSpPr>
        <p:grpSpPr>
          <a:xfrm>
            <a:off x="7162800" y="2926137"/>
            <a:ext cx="1523999" cy="373468"/>
            <a:chOff x="-167021" y="6690471"/>
            <a:chExt cx="1523999" cy="373468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E31619E-F634-4D2B-81FA-AF616CB667C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7" y="6690471"/>
              <a:ext cx="1039091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Добавка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415C5A-B686-4828-B838-EA1CD6B0E9AB}"/>
                </a:ext>
              </a:extLst>
            </p:cNvPr>
            <p:cNvCxnSpPr>
              <a:cxnSpLocks/>
            </p:cNvCxnSpPr>
            <p:nvPr/>
          </p:nvCxnSpPr>
          <p:spPr>
            <a:xfrm>
              <a:off x="-167021" y="6690471"/>
              <a:ext cx="15239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29674789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653B9A-8F2C-4886-BB0B-8D664C2DF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тунела</a:t>
            </a:r>
          </a:p>
          <a:p>
            <a:pPr lvl="1"/>
            <a:r>
              <a:rPr lang="bg-BG" dirty="0"/>
              <a:t>Генерираме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200</a:t>
            </a:r>
            <a:r>
              <a:rPr lang="bg-BG" dirty="0"/>
              <a:t> точки по линията на тунела</a:t>
            </a:r>
            <a:endParaRPr lang="en-US" dirty="0"/>
          </a:p>
          <a:p>
            <a:pPr lvl="1"/>
            <a:r>
              <a:rPr lang="bg-BG" dirty="0"/>
              <a:t>На тяхна база създаваме крива линия чрез обекта </a:t>
            </a:r>
            <a:r>
              <a:rPr lang="en-US" dirty="0">
                <a:solidFill>
                  <a:srgbClr val="FF388C"/>
                </a:solidFill>
              </a:rPr>
              <a:t>CatmullRomCurve3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 </a:t>
            </a:r>
            <a:r>
              <a:rPr lang="en-US" dirty="0" err="1">
                <a:solidFill>
                  <a:srgbClr val="FF388C"/>
                </a:solidFill>
              </a:rPr>
              <a:t>TubeBufferGeometry</a:t>
            </a:r>
            <a:r>
              <a:rPr lang="bg-BG" dirty="0"/>
              <a:t> създаваме тунел по протежение на линията</a:t>
            </a:r>
          </a:p>
          <a:p>
            <a:r>
              <a:rPr lang="bg-BG" dirty="0"/>
              <a:t>Създаване на подпори</a:t>
            </a:r>
          </a:p>
          <a:p>
            <a:pPr lvl="1"/>
            <a:r>
              <a:rPr lang="bg-BG" dirty="0"/>
              <a:t>В масив изчисляваме горната и долната позиция на всяка подпора чрез </a:t>
            </a:r>
            <a:r>
              <a:rPr lang="en-US" dirty="0" err="1">
                <a:solidFill>
                  <a:srgbClr val="FF388C"/>
                </a:solidFill>
              </a:rPr>
              <a:t>getPointAt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 </a:t>
            </a:r>
            <a:r>
              <a:rPr lang="en-US" dirty="0" err="1">
                <a:solidFill>
                  <a:srgbClr val="FF388C"/>
                </a:solidFill>
              </a:rPr>
              <a:t>LineSegments</a:t>
            </a:r>
            <a:r>
              <a:rPr lang="bg-BG" dirty="0"/>
              <a:t> създаваме всички подпори като един обект</a:t>
            </a:r>
          </a:p>
        </p:txBody>
      </p:sp>
    </p:spTree>
    <p:extLst>
      <p:ext uri="{BB962C8B-B14F-4D97-AF65-F5344CB8AC3E}">
        <p14:creationId xmlns:p14="http://schemas.microsoft.com/office/powerpoint/2010/main" val="3421901713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на топчето също използва </a:t>
            </a:r>
            <a:r>
              <a:rPr lang="en-US" dirty="0" err="1">
                <a:solidFill>
                  <a:srgbClr val="FF388C"/>
                </a:solidFill>
              </a:rPr>
              <a:t>getPoint</a:t>
            </a:r>
            <a:r>
              <a:rPr lang="bg-BG" dirty="0"/>
              <a:t> (или </a:t>
            </a:r>
            <a:r>
              <a:rPr lang="en-US" dirty="0" err="1">
                <a:solidFill>
                  <a:srgbClr val="FF388C"/>
                </a:solidFill>
              </a:rPr>
              <a:t>getPointAt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0EEA74F-7686-48FD-833D-DCBDDA364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скоростно влакче</a:t>
            </a:r>
          </a:p>
          <a:p>
            <a:pPr lvl="1"/>
            <a:r>
              <a:rPr lang="bg-BG" dirty="0"/>
              <a:t>Полупрозрачни стени на тунела, заедно с арматура – по-голяма гъстота на точките</a:t>
            </a:r>
          </a:p>
          <a:p>
            <a:pPr lvl="1"/>
            <a:r>
              <a:rPr lang="bg-BG" dirty="0"/>
              <a:t>Позицията на камерата е с </a:t>
            </a:r>
            <a:r>
              <a:rPr lang="en-US" dirty="0" err="1">
                <a:solidFill>
                  <a:srgbClr val="FF388C"/>
                </a:solidFill>
              </a:rPr>
              <a:t>getPoint</a:t>
            </a:r>
            <a:r>
              <a:rPr lang="bg-BG" dirty="0"/>
              <a:t>, понеже с </a:t>
            </a:r>
            <a:r>
              <a:rPr lang="en-US" dirty="0" err="1">
                <a:solidFill>
                  <a:srgbClr val="FF388C"/>
                </a:solidFill>
              </a:rPr>
              <a:t>getPointAt</a:t>
            </a:r>
            <a:r>
              <a:rPr lang="bg-BG" dirty="0"/>
              <a:t> ще е по-равномерно движението</a:t>
            </a:r>
          </a:p>
          <a:p>
            <a:pPr lvl="1"/>
            <a:r>
              <a:rPr lang="bg-BG" dirty="0"/>
              <a:t>Светлината </a:t>
            </a:r>
            <a:r>
              <a:rPr lang="en-US" dirty="0">
                <a:solidFill>
                  <a:srgbClr val="FF388C"/>
                </a:solidFill>
              </a:rPr>
              <a:t>light</a:t>
            </a:r>
            <a:r>
              <a:rPr lang="bg-BG" dirty="0"/>
              <a:t> се позиционира напред в тунела (на 10% от дължината му) – така се получава непрекъснато бягаща светлина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9D9A79-6594-4E77-A314-67216FC1BBD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Ориентация на камерата се получава от позицията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getPoint</a:t>
                </a:r>
                <a:r>
                  <a:rPr lang="bg-BG" dirty="0"/>
                  <a:t> и тангентата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getTangent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Особеност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№1</m:t>
                    </m:r>
                  </m:oMath>
                </a14:m>
                <a:r>
                  <a:rPr lang="bg-BG" dirty="0"/>
                  <a:t>: тангентата е изчислена малко напред в бъдещето – така се обръщаме в посоката на завоите малко преди самите тях</a:t>
                </a:r>
              </a:p>
              <a:p>
                <a:pPr lvl="1"/>
                <a:r>
                  <a:rPr lang="bg-BG" dirty="0"/>
                  <a:t>Особеност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bg-BG" dirty="0"/>
                  <a:t>: тангентата е комбинация от реалната тангента и предходната – така се постига плавност на въртенето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9D9A79-6594-4E77-A314-67216FC1B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134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23988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Без очила се вижда как двата образа на тунела се сливат с приближаването към нас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0A0D422-ED80-4CB6-9ECB-0471EFA874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равномерно разпределение</a:t>
            </a:r>
          </a:p>
          <a:p>
            <a:pPr lvl="1"/>
            <a:endParaRPr lang="bg-BG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59942"/>
                  </p:ext>
                </p:extLst>
              </p:nvPr>
            </p:nvGraphicFramePr>
            <p:xfrm>
              <a:off x="2247899" y="1600200"/>
              <a:ext cx="4648201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3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416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393392737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</a:t>
                          </a:r>
                          <a:r>
                            <a:rPr lang="en-US" sz="1400" b="0" dirty="0"/>
                            <a:t> (</a:t>
                          </a:r>
                          <a:r>
                            <a:rPr lang="bg-BG" sz="1400" b="0" dirty="0" err="1"/>
                            <a:t>вкл</a:t>
                          </a:r>
                          <a:r>
                            <a:rPr lang="bg-BG" sz="1400" b="0" dirty="0"/>
                            <a:t>)          до (</a:t>
                          </a:r>
                          <a:r>
                            <a:rPr lang="bg-BG" sz="1400" b="0" dirty="0" err="1"/>
                            <a:t>изкл</a:t>
                          </a:r>
                          <a:r>
                            <a:rPr lang="bg-BG" sz="1400" b="0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Разкрач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b="0" dirty="0">
                              <a:ea typeface="Cambria Math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bg-BG" b="0" i="1" smtClean="0">
                                  <a:latin typeface="Cambria Math"/>
                                  <a:ea typeface="Cambria Math"/>
                                </a:rPr>
                                <m:t>0.0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3</m:t>
                                </m:r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2.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22.5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3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59942"/>
                  </p:ext>
                </p:extLst>
              </p:nvPr>
            </p:nvGraphicFramePr>
            <p:xfrm>
              <a:off x="2247899" y="1600200"/>
              <a:ext cx="4648201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3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416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393392737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</a:t>
                          </a:r>
                          <a:r>
                            <a:rPr lang="en-US" sz="1400" b="0" dirty="0"/>
                            <a:t> (</a:t>
                          </a:r>
                          <a:r>
                            <a:rPr lang="bg-BG" sz="1400" b="0" dirty="0" err="1"/>
                            <a:t>вкл</a:t>
                          </a:r>
                          <a:r>
                            <a:rPr lang="bg-BG" sz="1400" b="0" dirty="0"/>
                            <a:t>)          до (</a:t>
                          </a:r>
                          <a:r>
                            <a:rPr lang="bg-BG" sz="1400" b="0" dirty="0" err="1"/>
                            <a:t>изкл</a:t>
                          </a:r>
                          <a:r>
                            <a:rPr lang="bg-BG" sz="1400" b="0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Разкрач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163934" r="-23684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121809" t="-163934" r="-18723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239655" t="-163934" r="-1022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22.5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263934" r="-23684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3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363934" r="-23684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463934" r="-23684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и перспектива</a:t>
            </a:r>
          </a:p>
          <a:p>
            <a:pPr lvl="1"/>
            <a:r>
              <a:rPr lang="bg-BG" dirty="0"/>
              <a:t>Примерът с </a:t>
            </a:r>
            <a:r>
              <a:rPr lang="en-US" dirty="0" err="1">
                <a:solidFill>
                  <a:srgbClr val="FF388C"/>
                </a:solidFill>
              </a:rPr>
              <a:t>MeshDepthMaterial</a:t>
            </a:r>
            <a:r>
              <a:rPr lang="en-US" dirty="0"/>
              <a:t> </a:t>
            </a:r>
            <a:r>
              <a:rPr lang="bg-BG" dirty="0"/>
              <a:t>в лекцията е с изключена перспектива</a:t>
            </a:r>
          </a:p>
          <a:p>
            <a:pPr lvl="1"/>
            <a:r>
              <a:rPr lang="bg-BG" dirty="0"/>
              <a:t>За включването ѝ махаме</a:t>
            </a:r>
            <a:r>
              <a:rPr lang="en-US" dirty="0"/>
              <a:t> </a:t>
            </a:r>
            <a:r>
              <a:rPr lang="bg-BG" dirty="0"/>
              <a:t>изключването ѝ с флага </a:t>
            </a:r>
            <a:r>
              <a:rPr lang="en-US" dirty="0">
                <a:solidFill>
                  <a:srgbClr val="FF388C"/>
                </a:solidFill>
              </a:rPr>
              <a:t>perspective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Махаме и добавеното мащабиране на камерата с </a:t>
            </a:r>
            <a:r>
              <a:rPr lang="en-US" dirty="0" err="1">
                <a:solidFill>
                  <a:srgbClr val="FF388C"/>
                </a:solidFill>
              </a:rPr>
              <a:t>control.object.zoom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Образ в перспектива</a:t>
            </a:r>
          </a:p>
          <a:p>
            <a:pPr lvl="1"/>
            <a:r>
              <a:rPr lang="bg-BG" dirty="0"/>
              <a:t>Обектите са изцяло черни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FE3D783-0C91-4F24-BF13-7144284AC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62200"/>
            <a:ext cx="6019800" cy="35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9162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3A119-4AEE-40FE-ABFF-089D43FE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За видим по-светъл цвят на дълбочина, трябва обект да е много близо до нас</a:t>
            </a:r>
          </a:p>
          <a:p>
            <a:pPr lvl="2"/>
            <a:r>
              <a:rPr lang="bg-BG" dirty="0"/>
              <a:t>(почти на границата на изрязване)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6A9ECE64-2B56-4390-9596-57507ECF1B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" y="2057400"/>
            <a:ext cx="6934200" cy="4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705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Анаглифен</a:t>
            </a:r>
            <a:r>
              <a:rPr lang="bg-BG" dirty="0"/>
              <a:t> цвят</a:t>
            </a:r>
          </a:p>
          <a:p>
            <a:pPr lvl="1"/>
            <a:r>
              <a:rPr lang="bg-BG" dirty="0"/>
              <a:t>Цветовете в резултата се получават от </a:t>
            </a:r>
            <a:r>
              <a:rPr lang="bg-BG" dirty="0" err="1"/>
              <a:t>анаглифните</a:t>
            </a:r>
            <a:r>
              <a:rPr lang="bg-BG" dirty="0"/>
              <a:t> цветове, получени с матрици</a:t>
            </a:r>
          </a:p>
          <a:p>
            <a:pPr lvl="1"/>
            <a:r>
              <a:rPr lang="bg-BG" dirty="0"/>
              <a:t>В </a:t>
            </a:r>
            <a:r>
              <a:rPr lang="en-US" dirty="0">
                <a:solidFill>
                  <a:srgbClr val="FF388C"/>
                </a:solidFill>
              </a:rPr>
              <a:t>AnaglyphEffect.js</a:t>
            </a:r>
            <a:r>
              <a:rPr lang="en-US" dirty="0"/>
              <a:t> </a:t>
            </a:r>
            <a:r>
              <a:rPr lang="bg-BG" dirty="0"/>
              <a:t>са дефинирани двете матрици – </a:t>
            </a:r>
            <a:r>
              <a:rPr lang="en-US" dirty="0" err="1">
                <a:solidFill>
                  <a:srgbClr val="FF388C"/>
                </a:solidFill>
              </a:rPr>
              <a:t>colorMatrixLeft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colorMatrixRight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Сменяме ги да извличат чисти цветове:</a:t>
            </a:r>
          </a:p>
          <a:p>
            <a:pPr lvl="2"/>
            <a:r>
              <a:rPr lang="bg-BG" dirty="0"/>
              <a:t>Лявата матрица вади само червения цвят</a:t>
            </a:r>
          </a:p>
          <a:p>
            <a:pPr lvl="2"/>
            <a:r>
              <a:rPr lang="bg-BG" dirty="0"/>
              <a:t>Дясната матрица вади светлосиния цвят</a:t>
            </a:r>
            <a:br>
              <a:rPr lang="bg-BG" dirty="0"/>
            </a:br>
            <a:r>
              <a:rPr lang="bg-BG" dirty="0"/>
              <a:t>(това е зеленият и синият, но без червеният)</a:t>
            </a:r>
          </a:p>
          <a:p>
            <a:pPr lvl="1"/>
            <a:endParaRPr lang="bg-BG" dirty="0"/>
          </a:p>
        </p:txBody>
      </p:sp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1811F6-C47A-423B-8883-89C22BBF591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Променяме матриците</a:t>
                </a:r>
              </a:p>
              <a:p>
                <a:pPr lvl="1"/>
                <a:r>
                  <a:rPr lang="bg-BG" dirty="0"/>
                  <a:t>Лява матрица запазва само червената компонента </a:t>
                </a:r>
                <a:r>
                  <a:rPr lang="en-US" dirty="0">
                    <a:solidFill>
                      <a:srgbClr val="FF388C"/>
                    </a:solidFill>
                  </a:rPr>
                  <a:t>R</a:t>
                </a:r>
                <a:r>
                  <a:rPr lang="en-US" dirty="0"/>
                  <a:t>:</a:t>
                </a:r>
                <a:endParaRPr lang="bg-BG" dirty="0"/>
              </a:p>
              <a:p>
                <a:pPr lvl="2"/>
                <a:endParaRPr lang="bg-BG" dirty="0"/>
              </a:p>
              <a:p>
                <a:pPr marL="452438"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bg-BG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bg-BG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bg-BG" dirty="0"/>
                  <a:t>Дясна матрица запазва само зелената </a:t>
                </a:r>
                <a:r>
                  <a:rPr lang="en-US" dirty="0">
                    <a:solidFill>
                      <a:srgbClr val="FF388C"/>
                    </a:solidFill>
                  </a:rPr>
                  <a:t>G</a:t>
                </a:r>
                <a:r>
                  <a:rPr lang="bg-BG" dirty="0"/>
                  <a:t> и синята </a:t>
                </a:r>
                <a:r>
                  <a:rPr lang="en-US" dirty="0">
                    <a:solidFill>
                      <a:srgbClr val="FF388C"/>
                    </a:solidFill>
                  </a:rPr>
                  <a:t>B</a:t>
                </a:r>
                <a:r>
                  <a:rPr lang="bg-BG" dirty="0"/>
                  <a:t> компоненти:</a:t>
                </a:r>
              </a:p>
              <a:p>
                <a:pPr marL="452438" lvl="2"/>
                <a:endParaRPr lang="en-US" dirty="0"/>
              </a:p>
              <a:p>
                <a:pPr marL="452438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1811F6-C47A-423B-8883-89C22BBF5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6298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По-естествени </a:t>
            </a:r>
            <a:r>
              <a:rPr lang="bg-BG" dirty="0" err="1"/>
              <a:t>анаглифни</a:t>
            </a:r>
            <a:r>
              <a:rPr lang="bg-BG" dirty="0"/>
              <a:t> цветове и бял фон</a:t>
            </a:r>
          </a:p>
          <a:p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A8858BB-C033-4F6B-A519-A013C9FCAF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13200</TotalTime>
  <Words>922</Words>
  <Application>Microsoft Office PowerPoint</Application>
  <PresentationFormat>On-screen Show (4:3)</PresentationFormat>
  <Paragraphs>158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2021</vt:lpstr>
      <vt:lpstr>Решение №1</vt:lpstr>
      <vt:lpstr>PowerPoint Presentation</vt:lpstr>
      <vt:lpstr>Решение №2</vt:lpstr>
      <vt:lpstr>PowerPoint Presentation</vt:lpstr>
      <vt:lpstr>PowerPoint Presentation</vt:lpstr>
      <vt:lpstr>Решение №3</vt:lpstr>
      <vt:lpstr>PowerPoint Presentation</vt:lpstr>
      <vt:lpstr>PowerPoint Presentation</vt:lpstr>
      <vt:lpstr>Решение №4</vt:lpstr>
      <vt:lpstr>PowerPoint Presentation</vt:lpstr>
      <vt:lpstr>Решение №5</vt:lpstr>
      <vt:lpstr>PowerPoint Presentation</vt:lpstr>
      <vt:lpstr>Решение №6</vt:lpstr>
      <vt:lpstr>PowerPoint Presentation</vt:lpstr>
      <vt:lpstr>PowerPoint Presentation</vt:lpstr>
      <vt:lpstr>PowerPoint Presentation</vt:lpstr>
      <vt:lpstr>Решение №7*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PowerPoint Presentation</vt:lpstr>
      <vt:lpstr>PowerPoint Presentation</vt:lpstr>
      <vt:lpstr>Решение №10**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 and history</dc:title>
  <dc:creator>Pavel Boytchev</dc:creator>
  <cp:lastModifiedBy>Pavel Boytchev</cp:lastModifiedBy>
  <cp:revision>546</cp:revision>
  <dcterms:created xsi:type="dcterms:W3CDTF">2013-12-13T09:03:57Z</dcterms:created>
  <dcterms:modified xsi:type="dcterms:W3CDTF">2021-04-04T13:53:24Z</dcterms:modified>
</cp:coreProperties>
</file>